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88" r:id="rId4"/>
    <p:sldId id="289" r:id="rId5"/>
    <p:sldId id="290" r:id="rId6"/>
    <p:sldId id="258" r:id="rId7"/>
    <p:sldId id="259" r:id="rId8"/>
    <p:sldId id="292" r:id="rId9"/>
    <p:sldId id="291" r:id="rId10"/>
    <p:sldId id="261" r:id="rId11"/>
    <p:sldId id="262" r:id="rId12"/>
    <p:sldId id="263" r:id="rId13"/>
    <p:sldId id="264" r:id="rId14"/>
    <p:sldId id="265" r:id="rId15"/>
    <p:sldId id="260" r:id="rId16"/>
    <p:sldId id="266" r:id="rId17"/>
    <p:sldId id="293" r:id="rId18"/>
    <p:sldId id="268" r:id="rId19"/>
    <p:sldId id="294" r:id="rId20"/>
    <p:sldId id="277" r:id="rId21"/>
    <p:sldId id="283" r:id="rId22"/>
    <p:sldId id="284" r:id="rId23"/>
    <p:sldId id="282" r:id="rId24"/>
    <p:sldId id="295" r:id="rId25"/>
    <p:sldId id="276" r:id="rId26"/>
    <p:sldId id="278" r:id="rId27"/>
    <p:sldId id="279" r:id="rId28"/>
    <p:sldId id="296" r:id="rId29"/>
    <p:sldId id="285" r:id="rId30"/>
    <p:sldId id="286" r:id="rId31"/>
    <p:sldId id="287" r:id="rId32"/>
    <p:sldId id="267" r:id="rId33"/>
    <p:sldId id="269" r:id="rId34"/>
    <p:sldId id="270" r:id="rId35"/>
    <p:sldId id="271" r:id="rId36"/>
    <p:sldId id="272" r:id="rId37"/>
    <p:sldId id="273" r:id="rId38"/>
    <p:sldId id="274" r:id="rId39"/>
    <p:sldId id="297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Добро пожаловать" id="{E75E278A-FF0E-49A4-B170-79828D63BBAD}">
          <p14:sldIdLst>
            <p14:sldId id="256"/>
            <p14:sldId id="257"/>
            <p14:sldId id="288"/>
            <p14:sldId id="289"/>
            <p14:sldId id="290"/>
            <p14:sldId id="258"/>
            <p14:sldId id="259"/>
            <p14:sldId id="292"/>
            <p14:sldId id="291"/>
            <p14:sldId id="261"/>
            <p14:sldId id="262"/>
            <p14:sldId id="263"/>
            <p14:sldId id="264"/>
            <p14:sldId id="265"/>
            <p14:sldId id="260"/>
            <p14:sldId id="266"/>
            <p14:sldId id="293"/>
            <p14:sldId id="268"/>
            <p14:sldId id="294"/>
            <p14:sldId id="277"/>
            <p14:sldId id="283"/>
            <p14:sldId id="284"/>
            <p14:sldId id="282"/>
            <p14:sldId id="295"/>
            <p14:sldId id="276"/>
            <p14:sldId id="278"/>
            <p14:sldId id="279"/>
            <p14:sldId id="296"/>
            <p14:sldId id="285"/>
            <p14:sldId id="286"/>
            <p14:sldId id="287"/>
            <p14:sldId id="267"/>
            <p14:sldId id="269"/>
            <p14:sldId id="270"/>
            <p14:sldId id="271"/>
            <p14:sldId id="272"/>
            <p14:sldId id="273"/>
            <p14:sldId id="274"/>
            <p14:sldId id="297"/>
          </p14:sldIdLst>
        </p14:section>
        <p14:section name="Конструктор, трансформация, добавление заметок, совместная работа, помощник" id="{B9B51309-D148-4332-87C2-07BE32FBCA3B}">
          <p14:sldIdLst/>
        </p14:section>
        <p14:section name="Подробнее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42" autoAdjust="0"/>
    <p:restoredTop sz="94147" autoAdjust="0"/>
  </p:normalViewPr>
  <p:slideViewPr>
    <p:cSldViewPr snapToGrid="0">
      <p:cViewPr varScale="1">
        <p:scale>
          <a:sx n="201" d="100"/>
          <a:sy n="201" d="100"/>
        </p:scale>
        <p:origin x="65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EF2CABD-ADFB-4662-86FE-964DAD288E0E}" type="datetime1">
              <a:rPr lang="ru-RU" smtClean="0"/>
              <a:t>14.11.2023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812D4-DBF0-450F-B19D-420CCD76CB60}" type="datetime1">
              <a:rPr lang="ru-RU" smtClean="0"/>
              <a:pPr/>
              <a:t>14.11.2023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23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399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095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983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567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54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08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601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Начинаем с корневого узла (</a:t>
            </a:r>
            <a:r>
              <a:rPr lang="en-GB" b="0" i="0" dirty="0">
                <a:effectLst/>
                <a:latin typeface="Söhne"/>
              </a:rPr>
              <a:t>root).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Для каждого символа в искомом слове: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Проверяем, существует ли соответствующий дочерний узел. Если нет, возвращаем </a:t>
            </a:r>
            <a:r>
              <a:rPr lang="en-GB" b="0" i="0" dirty="0">
                <a:effectLst/>
                <a:latin typeface="Söhne"/>
              </a:rPr>
              <a:t>False, </a:t>
            </a:r>
            <a:r>
              <a:rPr lang="ru-RU" b="0" i="0" dirty="0">
                <a:effectLst/>
                <a:latin typeface="Söhne"/>
              </a:rPr>
              <a:t>так как слово отсутствует в дереве.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Переходим к следующему узлу.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После проверки всех символов слова, если последний узел помечен как конец слова (</a:t>
            </a:r>
            <a:r>
              <a:rPr lang="en-GB" b="0" i="0" dirty="0" err="1">
                <a:effectLst/>
                <a:latin typeface="Söhne"/>
              </a:rPr>
              <a:t>is_end_of_word</a:t>
            </a:r>
            <a:r>
              <a:rPr lang="en-GB" b="0" i="0" dirty="0">
                <a:effectLst/>
                <a:latin typeface="Söhne"/>
              </a:rPr>
              <a:t>), </a:t>
            </a:r>
            <a:r>
              <a:rPr lang="ru-RU" b="0" i="0" dirty="0">
                <a:effectLst/>
                <a:latin typeface="Söhne"/>
              </a:rPr>
              <a:t>возвращаем </a:t>
            </a:r>
            <a:r>
              <a:rPr lang="en-GB" b="0" i="0" dirty="0">
                <a:effectLst/>
                <a:latin typeface="Söhne"/>
              </a:rPr>
              <a:t>True. </a:t>
            </a:r>
            <a:r>
              <a:rPr lang="ru-RU" b="0" i="0" dirty="0">
                <a:effectLst/>
                <a:latin typeface="Söhne"/>
              </a:rPr>
              <a:t>В противном случае возвращаем </a:t>
            </a:r>
            <a:r>
              <a:rPr lang="en-GB" b="0" i="0" dirty="0">
                <a:effectLst/>
                <a:latin typeface="Söhne"/>
              </a:rPr>
              <a:t>False, </a:t>
            </a:r>
            <a:r>
              <a:rPr lang="ru-RU" b="0" i="0" dirty="0">
                <a:effectLst/>
                <a:latin typeface="Söhne"/>
              </a:rPr>
              <a:t>так как это означает, что заданное слово не завершается в дереве (например, оно является префиксом более длинного слова).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0" smtClean="0"/>
              <a:t>19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510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Метод _</a:t>
            </a:r>
            <a:r>
              <a:rPr lang="en-GB" b="0" i="0" dirty="0">
                <a:effectLst/>
                <a:latin typeface="Söhne"/>
              </a:rPr>
              <a:t>delete </a:t>
            </a:r>
            <a:r>
              <a:rPr lang="ru-RU" b="0" i="0" dirty="0">
                <a:effectLst/>
                <a:latin typeface="Söhne"/>
              </a:rPr>
              <a:t>является рекурсивным и удаляет слово из дерева, учитывая различные сценарии. Он также определяет, можно ли удалить узел после удаления слова, чтобы не нарушить другие слова, хранящиеся в дереве.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В основном методе </a:t>
            </a:r>
            <a:r>
              <a:rPr lang="en-GB" b="0" i="0" dirty="0">
                <a:effectLst/>
                <a:latin typeface="Söhne"/>
              </a:rPr>
              <a:t>delete </a:t>
            </a:r>
            <a:r>
              <a:rPr lang="ru-RU" b="0" i="0" dirty="0">
                <a:effectLst/>
                <a:latin typeface="Söhne"/>
              </a:rPr>
              <a:t>вызывается _</a:t>
            </a:r>
            <a:r>
              <a:rPr lang="en-GB" b="0" i="0" dirty="0">
                <a:effectLst/>
                <a:latin typeface="Söhne"/>
              </a:rPr>
              <a:t>delete, </a:t>
            </a:r>
            <a:r>
              <a:rPr lang="ru-RU" b="0" i="0" dirty="0">
                <a:effectLst/>
                <a:latin typeface="Söhne"/>
              </a:rPr>
              <a:t>начиная с корневого узла.</a:t>
            </a:r>
          </a:p>
          <a:p>
            <a:pPr algn="l"/>
            <a:r>
              <a:rPr lang="ru-RU" b="0" i="0" dirty="0">
                <a:effectLst/>
                <a:latin typeface="Söhne"/>
              </a:rPr>
              <a:t>Этот метод обеспечивает корректное удаление слов из префиксного дерева, сохраняя при этом структуру дерева для оставшихся слов.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0" smtClean="0"/>
              <a:t>24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953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Söhne"/>
              </a:rPr>
              <a:t>	</a:t>
            </a:r>
            <a:r>
              <a:rPr lang="ru-RU" b="0" i="0" dirty="0">
                <a:effectLst/>
                <a:latin typeface="Söhne"/>
              </a:rPr>
              <a:t>Концепция </a:t>
            </a:r>
            <a:r>
              <a:rPr lang="en-GB" b="1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была предложена как эффективный способ хранения и поиска строк в наборе данных, особенно когда эти строки имеют общие префиксы. Структура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представляет собой дерево, где каждый узел соответствует символу строки, а пути от корня к листьям представляют собой хранимые строки. Эта структура позволяет быстро и эффективно осуществлять поиск, вставку и удаление строк, особенно в приложениях, где часто происходят операции с префиксами, например, в системах </a:t>
            </a:r>
            <a:r>
              <a:rPr lang="ru-RU" b="0" i="0" dirty="0" err="1">
                <a:effectLst/>
                <a:latin typeface="Söhne"/>
              </a:rPr>
              <a:t>автодополнения</a:t>
            </a:r>
            <a:r>
              <a:rPr lang="ru-RU" b="0" i="0" dirty="0">
                <a:effectLst/>
                <a:latin typeface="Söhne"/>
              </a:rPr>
              <a:t> или проверки орфографии.</a:t>
            </a:r>
          </a:p>
          <a:p>
            <a:pPr algn="l"/>
            <a:endParaRPr lang="en-GB" b="1" i="0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Эдвард Фредкин — выдающийся американский учёный в области информатики и физики за что Фредкин особенно известен: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F0F0F"/>
                </a:solidFill>
                <a:effectLst/>
                <a:latin typeface="Söhne"/>
              </a:rPr>
              <a:t>Термин "</a:t>
            </a:r>
            <a:r>
              <a:rPr lang="en-GB" b="1" i="0" dirty="0" err="1">
                <a:solidFill>
                  <a:srgbClr val="0F0F0F"/>
                </a:solidFill>
                <a:effectLst/>
                <a:latin typeface="Söhne"/>
              </a:rPr>
              <a:t>Trie</a:t>
            </a:r>
            <a:r>
              <a:rPr lang="en-GB" b="1" i="0" dirty="0">
                <a:solidFill>
                  <a:srgbClr val="0F0F0F"/>
                </a:solidFill>
                <a:effectLst/>
                <a:latin typeface="Söhne"/>
              </a:rPr>
              <a:t>":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Фредкин ввёл термин "</a:t>
            </a:r>
            <a:r>
              <a:rPr lang="en-GB" b="0" i="0" dirty="0" err="1">
                <a:solidFill>
                  <a:srgbClr val="0F0F0F"/>
                </a:solidFill>
                <a:effectLst/>
                <a:latin typeface="Söhne"/>
              </a:rPr>
              <a:t>trie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" 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для описания структуры данных, используемой для хранения ассоциативных массивов. Структура </a:t>
            </a:r>
            <a:r>
              <a:rPr lang="en-GB" b="0" i="0" dirty="0" err="1">
                <a:solidFill>
                  <a:srgbClr val="0F0F0F"/>
                </a:solidFill>
                <a:effectLst/>
                <a:latin typeface="Söhne"/>
              </a:rPr>
              <a:t>Trie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оказалась особенно полезной в области обработки текстов и информационного поиска.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F0F0F"/>
                </a:solidFill>
                <a:effectLst/>
                <a:latin typeface="Söhne"/>
              </a:rPr>
              <a:t>Работа над клеточными автоматами: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 Фредкин также известен своей работой в области клеточных автоматов — математических моделей для систем, где пространственные и временные переменные дискретны. Он разработал концепцию конечных автоматов, которые могут моделировать различные физические системы.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F0F0F"/>
                </a:solidFill>
                <a:effectLst/>
                <a:latin typeface="Söhne"/>
              </a:rPr>
              <a:t>Вклад в теорию цифровой физики: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 Фредкин предложил идею, известную как "Цифровая философия" или "Цифровая физика", предполагающую, что вселенная на самом базовом уровне является вычислительной системой, и что вся физическая реальность может быть описана в терминах информационных процессов.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F0F0F"/>
                </a:solidFill>
                <a:effectLst/>
                <a:latin typeface="Söhne"/>
              </a:rPr>
              <a:t>Разработка инновационных идей в области ИИ: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 Фредкин также внёс вклад в развитие искусственного интеллекта, предлагая инновационные идеи и концепции, которые повлияли на дальнейшее развитие этой области.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F0F0F"/>
                </a:solidFill>
                <a:effectLst/>
                <a:latin typeface="Söhne"/>
              </a:rPr>
              <a:t>Участие в разработке ранних компьютерных технологий: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 В начале своей карьеры Фредкин работал над разработкой и улучшением ранних цифровых компьютеров, оказав значительное влияние на эту область.</a:t>
            </a:r>
          </a:p>
          <a:p>
            <a:pPr algn="l"/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Эдвард Фредкин известен своими оригинальными и иногда провокационными идеями, которые заставляли задуматься о фундаментальных принципах информатики, физики и философии. Его вклад в науку остаётся значительным и во многих отношениях опередил своё время.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i="0" dirty="0">
              <a:effectLst/>
              <a:latin typeface="Söhne"/>
            </a:endParaRP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848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Söhne"/>
              </a:rPr>
              <a:t>В структуре префиксного дерева (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), </a:t>
            </a:r>
            <a:r>
              <a:rPr lang="ru-RU" b="0" i="0" dirty="0">
                <a:effectLst/>
                <a:latin typeface="Söhne"/>
              </a:rPr>
              <a:t>хранение указателей на дочерние узлы является ключевой частью его работы. Есть несколько способов, как это можно реализовать: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Словарь (</a:t>
            </a:r>
            <a:r>
              <a:rPr lang="en-GB" b="1" i="0" dirty="0">
                <a:effectLst/>
                <a:latin typeface="Söhne"/>
              </a:rPr>
              <a:t>Hash Map):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Это наиболее распространённый и удобный способ хранения дочерних узлов.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Каждый узел хранит словарь, где ключи - это символы, а значения - это указатели на дочерние узлы.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Позволяет быстро находить следующий узел по символу.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Пример: </a:t>
            </a:r>
            <a:r>
              <a:rPr lang="en-GB" b="0" i="0" dirty="0">
                <a:effectLst/>
                <a:latin typeface="Söhne"/>
              </a:rPr>
              <a:t>children = {'a': node1, 'b': node2, ...}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Массив:</a:t>
            </a:r>
            <a:endParaRPr lang="ru-RU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Если алфавит, используемый в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, </a:t>
            </a:r>
            <a:r>
              <a:rPr lang="ru-RU" b="0" i="0" dirty="0">
                <a:effectLst/>
                <a:latin typeface="Söhne"/>
              </a:rPr>
              <a:t>небольшой и фиксированный, можно использовать массив фиксированного размера для хранения дочерних узлов.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Индекс массива соответствует символу алфавита (например, для </a:t>
            </a:r>
            <a:r>
              <a:rPr lang="en-GB" b="0" i="0" dirty="0">
                <a:effectLst/>
                <a:latin typeface="Söhne"/>
              </a:rPr>
              <a:t>ASCII-</a:t>
            </a:r>
            <a:r>
              <a:rPr lang="ru-RU" b="0" i="0" dirty="0">
                <a:effectLst/>
                <a:latin typeface="Söhne"/>
              </a:rPr>
              <a:t>символов может использоваться массив размером 128 или 256).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Может быть более эффективным по памяти для некоторых алфавитов, но менее гибким.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Динамический массив (список) со структурой данных:</a:t>
            </a:r>
            <a:endParaRPr lang="ru-RU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В каждом узле хранится список пар (символ, указатель на узел).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Это менее эффективно, чем словарь или фиксированный массив, поскольку требует поиска по списку для нахождения следующего узла.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Бинарное дерево поиска или балансированное дерево:</a:t>
            </a:r>
            <a:endParaRPr lang="ru-RU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Если алфавит очень большой, можно использовать бинарное дерево поиска или балансированное дерево (например, красно-чёрное дерево) для хранения дочерних узлов.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Söhne"/>
              </a:rPr>
              <a:t>Обеспечивает логарифмическое время поиска по дочерним узлам.</a:t>
            </a:r>
          </a:p>
          <a:p>
            <a:pPr algn="l"/>
            <a:r>
              <a:rPr lang="ru-RU" b="0" i="0" dirty="0">
                <a:effectLst/>
                <a:latin typeface="Söhne"/>
              </a:rPr>
              <a:t>Выбор способа хранения дочерних узлов зависит от нескольких факторов, таких как размер алфавита, количество хранимых слов и требования к использованию памяти и времени выполнения операций. В большинстве случаев словари (</a:t>
            </a:r>
            <a:r>
              <a:rPr lang="en-GB" b="0" i="0" dirty="0">
                <a:effectLst/>
                <a:latin typeface="Söhne"/>
              </a:rPr>
              <a:t>hash maps) </a:t>
            </a:r>
            <a:r>
              <a:rPr lang="ru-RU" b="0" i="0" dirty="0">
                <a:effectLst/>
                <a:latin typeface="Söhne"/>
              </a:rPr>
              <a:t>являются наиболее универсальным и эффективным решением.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0" smtClean="0"/>
              <a:t>25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68916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532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Söhne"/>
              </a:rPr>
              <a:t>В отличие от обычного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, </a:t>
            </a:r>
            <a:r>
              <a:rPr lang="ru-RU" b="0" i="0" dirty="0">
                <a:effectLst/>
                <a:latin typeface="Söhne"/>
              </a:rPr>
              <a:t>который обычно строится на основе символов строки, </a:t>
            </a:r>
            <a:r>
              <a:rPr lang="en-GB" b="0" i="0" dirty="0">
                <a:effectLst/>
                <a:latin typeface="Söhne"/>
              </a:rPr>
              <a:t>bitwise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работает с битовыми представлениями данных, чаще всего с числовыми значениями. Вот основные области применения и функции </a:t>
            </a:r>
            <a:r>
              <a:rPr lang="en-GB" b="0" i="0" dirty="0">
                <a:effectLst/>
                <a:latin typeface="Söhne"/>
              </a:rPr>
              <a:t>bitwise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Эффективный Поиск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>
                <a:effectLst/>
                <a:latin typeface="Söhne"/>
              </a:rPr>
              <a:t>Bitwise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позволяет быстро выполнять поиск по битовым паттернам. Это особенно полезно при работе с </a:t>
            </a:r>
            <a:r>
              <a:rPr lang="en-GB" b="0" i="0" dirty="0">
                <a:effectLst/>
                <a:latin typeface="Söhne"/>
              </a:rPr>
              <a:t>IP-</a:t>
            </a:r>
            <a:r>
              <a:rPr lang="ru-RU" b="0" i="0" dirty="0">
                <a:effectLst/>
                <a:latin typeface="Söhne"/>
              </a:rPr>
              <a:t>адресами и маршрутизацией в сетях. Поиск может выполняться очень быстро, поскольку каждый уровень дерева соответствует одному биту в битовом представлении ключа.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Сжатие Пространства</a:t>
            </a:r>
            <a:r>
              <a:rPr lang="ru-RU" b="0" i="0" dirty="0">
                <a:effectLst/>
                <a:latin typeface="Söhne"/>
              </a:rPr>
              <a:t>: Поскольку в бинарном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каждый узел имеет максимум два дочерних узла (представляющих 0 и 1), это сжимает пространственные требования по сравнению с обычными префиксными деревьями, особенно при работе с большими числовыми наборами данных.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Маршрутизация и Сетевые Приложения</a:t>
            </a:r>
            <a:r>
              <a:rPr lang="ru-RU" b="0" i="0" dirty="0">
                <a:effectLst/>
                <a:latin typeface="Söhne"/>
              </a:rPr>
              <a:t>: В сетевых приложениях, таких как таблицы маршрутизации в компьютерных сетях, </a:t>
            </a:r>
            <a:r>
              <a:rPr lang="en-GB" b="0" i="0" dirty="0">
                <a:effectLst/>
                <a:latin typeface="Söhne"/>
              </a:rPr>
              <a:t>bitwise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используется для эффективного поиска и управления </a:t>
            </a:r>
            <a:r>
              <a:rPr lang="en-GB" b="0" i="0" dirty="0">
                <a:effectLst/>
                <a:latin typeface="Söhne"/>
              </a:rPr>
              <a:t>IP-</a:t>
            </a:r>
            <a:r>
              <a:rPr lang="ru-RU" b="0" i="0" dirty="0">
                <a:effectLst/>
                <a:latin typeface="Söhne"/>
              </a:rPr>
              <a:t>маршрутами. Это помогает в быстром нахождении наилучшего маршрута для пакета данных.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Обработка Больших Данных и Базы Данных</a:t>
            </a:r>
            <a:r>
              <a:rPr lang="ru-RU" b="0" i="0" dirty="0">
                <a:effectLst/>
                <a:latin typeface="Söhne"/>
              </a:rPr>
              <a:t>: Бинарные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могут использоваться для индексации и быстрого поиска в больших базах данных, особенно когда данные представлены в числовом формате.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Обработка Префиксных Запросов</a:t>
            </a:r>
            <a:r>
              <a:rPr lang="ru-RU" b="0" i="0" dirty="0">
                <a:effectLst/>
                <a:latin typeface="Söhne"/>
              </a:rPr>
              <a:t>: Эти структуры идеально подходят для обработки запросов, основанных на префиксах, например, поиска всех чисел, начинающихся с определенного битового паттерна.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Обработка Диапазонов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>
                <a:effectLst/>
                <a:latin typeface="Söhne"/>
              </a:rPr>
              <a:t>Bitwise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могут быть использованы для быстрого определения того, попадает ли заданное значение в определенный диапазон значений.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Bitwise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обеспечивает высокую производительность в специфических областях, таких как сетевая маршрутизация и обработка битовых паттернов, где требуется быстрый поиск и сопоставление на основе битовых префиксов.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0" smtClean="0"/>
              <a:t>35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1075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Уменьшение Занимаемого Пространства</a:t>
            </a:r>
            <a:r>
              <a:rPr lang="ru-RU" b="0" i="0" dirty="0">
                <a:effectLst/>
                <a:latin typeface="Söhne"/>
              </a:rPr>
              <a:t>: По сравнению с обычным префиксным деревом, </a:t>
            </a:r>
            <a:r>
              <a:rPr lang="en-GB" b="0" i="0" dirty="0">
                <a:effectLst/>
                <a:latin typeface="Söhne"/>
              </a:rPr>
              <a:t>Radix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существенно снижает количество узлов и глубину дерева, что ведет к уменьшению затрат на память.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Быстрый Поиск</a:t>
            </a:r>
            <a:r>
              <a:rPr lang="ru-RU" b="0" i="0" dirty="0">
                <a:effectLst/>
                <a:latin typeface="Söhne"/>
              </a:rPr>
              <a:t>: Благодаря сжатию узлов, </a:t>
            </a:r>
            <a:r>
              <a:rPr lang="en-GB" b="0" i="0" dirty="0">
                <a:effectLst/>
                <a:latin typeface="Söhne"/>
              </a:rPr>
              <a:t>Radix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позволяет быстрее проходить по дереву при поиске, так как меньше узлов приводит к меньшему количеству шагов при обходе дерева.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Эффективная Обработка Строковых Данных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>
                <a:effectLst/>
                <a:latin typeface="Söhne"/>
              </a:rPr>
              <a:t>Radix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идеально подходит для хранения и поиска больших наборов строковых данных, например, для реализации словарей, </a:t>
            </a:r>
            <a:r>
              <a:rPr lang="ru-RU" b="0" i="0" dirty="0" err="1">
                <a:effectLst/>
                <a:latin typeface="Söhne"/>
              </a:rPr>
              <a:t>автодополнения</a:t>
            </a:r>
            <a:r>
              <a:rPr lang="ru-RU" b="0" i="0" dirty="0">
                <a:effectLst/>
                <a:latin typeface="Söhne"/>
              </a:rPr>
              <a:t> в поисковых системах и обработки текстов.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Использование в Системах Маршрутизации</a:t>
            </a:r>
            <a:r>
              <a:rPr lang="ru-RU" b="0" i="0" dirty="0">
                <a:effectLst/>
                <a:latin typeface="Söhne"/>
              </a:rPr>
              <a:t>: В сетевых приложениях </a:t>
            </a:r>
            <a:r>
              <a:rPr lang="en-GB" b="0" i="0" dirty="0">
                <a:effectLst/>
                <a:latin typeface="Söhne"/>
              </a:rPr>
              <a:t>Radix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может использоваться для эффективного хранения и поиска </a:t>
            </a:r>
            <a:r>
              <a:rPr lang="en-GB" b="0" i="0" dirty="0">
                <a:effectLst/>
                <a:latin typeface="Söhne"/>
              </a:rPr>
              <a:t>IP-</a:t>
            </a:r>
            <a:r>
              <a:rPr lang="ru-RU" b="0" i="0" dirty="0">
                <a:effectLst/>
                <a:latin typeface="Söhne"/>
              </a:rPr>
              <a:t>адресов или маршрутов.</a:t>
            </a:r>
          </a:p>
          <a:p>
            <a:pPr algn="l">
              <a:buFont typeface="+mj-lt"/>
              <a:buAutoNum type="arabicPeriod"/>
            </a:pP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0" smtClean="0"/>
              <a:t>36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11947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Поиск Подстрок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>
                <a:effectLst/>
                <a:latin typeface="Söhne"/>
              </a:rPr>
              <a:t>Suffix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позволяет эффективно находить, существует ли заданная подстрока в строке. Это полезно в поисковых движках и текстовых редакторах для функций поиска и замены.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Анализ Биологических Последовательностей</a:t>
            </a:r>
            <a:r>
              <a:rPr lang="ru-RU" b="0" i="0" dirty="0">
                <a:effectLst/>
                <a:latin typeface="Söhne"/>
              </a:rPr>
              <a:t>: В биоинформатике </a:t>
            </a:r>
            <a:r>
              <a:rPr lang="en-GB" b="0" i="0" dirty="0">
                <a:effectLst/>
                <a:latin typeface="Söhne"/>
              </a:rPr>
              <a:t>Suffix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используется для поиска последовательностей ДНК и белков, что имеет важное значение для геномных и </a:t>
            </a:r>
            <a:r>
              <a:rPr lang="ru-RU" b="0" i="0" dirty="0" err="1">
                <a:effectLst/>
                <a:latin typeface="Söhne"/>
              </a:rPr>
              <a:t>протеомных</a:t>
            </a:r>
            <a:r>
              <a:rPr lang="ru-RU" b="0" i="0" dirty="0">
                <a:effectLst/>
                <a:latin typeface="Söhne"/>
              </a:rPr>
              <a:t> исследований.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Построение </a:t>
            </a:r>
            <a:r>
              <a:rPr lang="en-GB" b="1" i="0" dirty="0">
                <a:effectLst/>
                <a:latin typeface="Söhne"/>
              </a:rPr>
              <a:t>Suffix Array</a:t>
            </a:r>
            <a:r>
              <a:rPr lang="en-GB" b="0" i="0" dirty="0">
                <a:effectLst/>
                <a:latin typeface="Söhne"/>
              </a:rPr>
              <a:t>: Suffix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может быть использован для построения </a:t>
            </a:r>
            <a:r>
              <a:rPr lang="en-GB" b="0" i="0" dirty="0">
                <a:effectLst/>
                <a:latin typeface="Söhne"/>
              </a:rPr>
              <a:t>Suffix Array, </a:t>
            </a:r>
            <a:r>
              <a:rPr lang="ru-RU" b="0" i="0" dirty="0">
                <a:effectLst/>
                <a:latin typeface="Söhne"/>
              </a:rPr>
              <a:t>который представляет собой компактную и эффективную структуру данных для многих видов строковых поисков и анализа.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Нахождение Повторяющихся Подстрок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>
                <a:effectLst/>
                <a:latin typeface="Söhne"/>
              </a:rPr>
              <a:t>Suffix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упрощает задачу поиска повторяющихся подстрок в тексте, что полезно в задачах, связанных с обработкой естественного языка и компрессией данных.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Нахождение Наибольшей Общей Подстроки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>
                <a:effectLst/>
                <a:latin typeface="Söhne"/>
              </a:rPr>
              <a:t>Suffix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может быть использован для нахождения наибольшей общей подстроки (</a:t>
            </a:r>
            <a:r>
              <a:rPr lang="en-GB" b="0" i="0" dirty="0">
                <a:effectLst/>
                <a:latin typeface="Söhne"/>
              </a:rPr>
              <a:t>Longest Common Substring) </a:t>
            </a:r>
            <a:r>
              <a:rPr lang="ru-RU" b="0" i="0" dirty="0">
                <a:effectLst/>
                <a:latin typeface="Söhne"/>
              </a:rPr>
              <a:t>между двумя или более строками, что полезно в сравнительном анализе текстов.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0" smtClean="0"/>
              <a:t>38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0461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, </a:t>
            </a:r>
            <a:r>
              <a:rPr lang="ru-RU" b="0" i="0" dirty="0">
                <a:effectLst/>
                <a:latin typeface="Söhne"/>
              </a:rPr>
              <a:t>также известное как префиксное дерево, может иметь несколько практических применений в области информационной безопасности. Вот некоторые из них: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Фильтрация контента и </a:t>
            </a:r>
            <a:r>
              <a:rPr lang="en-GB" b="1" i="0" dirty="0">
                <a:effectLst/>
                <a:latin typeface="Söhne"/>
              </a:rPr>
              <a:t>URL-</a:t>
            </a:r>
            <a:r>
              <a:rPr lang="ru-RU" b="1" i="0" dirty="0">
                <a:effectLst/>
                <a:latin typeface="Söhne"/>
              </a:rPr>
              <a:t>адресов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может использоваться для эффективной фильтрации и поиска запрещенных или вредоносных </a:t>
            </a:r>
            <a:r>
              <a:rPr lang="en-GB" b="0" i="0" dirty="0">
                <a:effectLst/>
                <a:latin typeface="Söhne"/>
              </a:rPr>
              <a:t>URL-</a:t>
            </a:r>
            <a:r>
              <a:rPr lang="ru-RU" b="0" i="0" dirty="0">
                <a:effectLst/>
                <a:latin typeface="Söhne"/>
              </a:rPr>
              <a:t>адресов в сетевом трафике. Это помогает в выявлении и блокировке доступа к потенциально опасным веб-сайтам.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Обнаружение и предотвращение атак</a:t>
            </a:r>
            <a:r>
              <a:rPr lang="ru-RU" b="0" i="0" dirty="0">
                <a:effectLst/>
                <a:latin typeface="Söhne"/>
              </a:rPr>
              <a:t>: Используя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, </a:t>
            </a:r>
            <a:r>
              <a:rPr lang="ru-RU" b="0" i="0" dirty="0">
                <a:effectLst/>
                <a:latin typeface="Söhne"/>
              </a:rPr>
              <a:t>можно эффективно анализировать и обнаруживать подозрительные шаблоны в сетевом трафике, такие как повторяющиеся попытки входа, которые могут указывать на автоматизированные атаки.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Управление правилами безопасности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может быть использовано для хранения и быстрого поиска различных правил безопасности, например, правил брандмауэра или правил контроля доступа, что упрощает их применение и обновление.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Анализ вредоносных программ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может помочь в анализе и классификации вредоносного ПО, позволяя быстро сопоставлять образцы с известными сигнатурами вирусов.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Оптимизация поиска данных в больших логах</a:t>
            </a:r>
            <a:r>
              <a:rPr lang="ru-RU" b="0" i="0" dirty="0">
                <a:effectLst/>
                <a:latin typeface="Söhne"/>
              </a:rPr>
              <a:t>: При анализе больших объемов данных, таких как </a:t>
            </a:r>
            <a:r>
              <a:rPr lang="ru-RU" b="0" i="0" dirty="0" err="1">
                <a:effectLst/>
                <a:latin typeface="Söhne"/>
              </a:rPr>
              <a:t>логи</a:t>
            </a:r>
            <a:r>
              <a:rPr lang="ru-RU" b="0" i="0" dirty="0">
                <a:effectLst/>
                <a:latin typeface="Söhne"/>
              </a:rPr>
              <a:t> безопасности,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может помочь в эффективном поиске и фильтрации записей, ускоряя процесс обнаружения угроз.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Улучшение систем распознавания инцидентов безопасности (</a:t>
            </a:r>
            <a:r>
              <a:rPr lang="en-GB" b="1" i="0" dirty="0">
                <a:effectLst/>
                <a:latin typeface="Söhne"/>
              </a:rPr>
              <a:t>SIEM)</a:t>
            </a:r>
            <a:r>
              <a:rPr lang="en-GB" b="0" i="0" dirty="0">
                <a:effectLst/>
                <a:latin typeface="Söhne"/>
              </a:rPr>
              <a:t>: </a:t>
            </a:r>
            <a:r>
              <a:rPr lang="ru-RU" b="0" i="0" dirty="0">
                <a:effectLst/>
                <a:latin typeface="Söhne"/>
              </a:rPr>
              <a:t>Интеграция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в системы </a:t>
            </a:r>
            <a:r>
              <a:rPr lang="en-GB" b="0" i="0" dirty="0">
                <a:effectLst/>
                <a:latin typeface="Söhne"/>
              </a:rPr>
              <a:t>SIEM </a:t>
            </a:r>
            <a:r>
              <a:rPr lang="ru-RU" b="0" i="0" dirty="0">
                <a:effectLst/>
                <a:latin typeface="Söhne"/>
              </a:rPr>
              <a:t>может повысить их эффективность в выявлении и реагировании на сложные угрозы, обеспечивая более быстрый и точный поиск по данным.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Проверка паролей и управление ими</a:t>
            </a:r>
            <a:r>
              <a:rPr lang="ru-RU" b="0" i="0" dirty="0">
                <a:effectLst/>
                <a:latin typeface="Söhne"/>
              </a:rPr>
              <a:t>: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может использоваться для хранения и быстрого поиска словарей известных слабых или часто используемых паролей, помогая предотвратить выбор слабых паролей пользователями.</a:t>
            </a:r>
          </a:p>
          <a:p>
            <a:br>
              <a:rPr lang="ru-RU" dirty="0"/>
            </a:b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noProof="0" smtClean="0"/>
              <a:t>39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36119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25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Söhne"/>
              </a:rPr>
              <a:t>	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17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22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18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320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742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effectLst/>
                <a:latin typeface="Söhne"/>
              </a:rPr>
              <a:t>Для более полной реализации префиксного дерева вам потребуется дополнительно реализовать методы для вставки слов, поиска слов и возможно другие вспомогательные функции. Этот класс </a:t>
            </a:r>
            <a:r>
              <a:rPr lang="en-GB" b="0" i="0" dirty="0" err="1">
                <a:effectLst/>
                <a:latin typeface="Söhne"/>
              </a:rPr>
              <a:t>TrieNode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является основным строительным блоком для такой реализации.</a:t>
            </a: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17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FBE6F-ED63-4404-49F9-1B2D99D1A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222AF9-AE22-8D18-B565-8201F3D4D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BD4CB6-9D7F-3276-D6B5-356236FF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48FA8C-CC95-ECE5-1B21-0663F67F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EA430E-5544-155A-418B-5F322B55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05976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88F81B-A6CA-4BC9-D45D-C1A14FAC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E5FD42-17BA-FED8-9545-0C3DF4828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7AC7EF-8347-64AA-A481-ED3484BA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8958DC-43D7-5637-AE5A-DA243443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7D11EB-C8DC-FD1E-0BAA-DE1D5248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686929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26214D-761F-39BC-E270-BE5C0B41E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9EF51F-3F5B-8206-5334-DB2DA6DBB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89DBBF-D778-9259-59FD-6B7695E8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6B3E95-DF71-1695-D743-4280C451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70A23B-5C19-2010-340C-75E9A47A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520206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4BFA7FF-3CFD-4CAD-BB9E-67BC1F4C890D}" type="datetime1">
              <a:rPr lang="ru-RU" noProof="0" smtClean="0"/>
              <a:t>14.11.2023</a:t>
            </a:fld>
            <a:endParaRPr lang="ru-RU" noProof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56022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/>
          </a:p>
        </p:txBody>
      </p:sp>
      <p:sp>
        <p:nvSpPr>
          <p:cNvPr id="10" name="Прямоугольник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DA3BF9-25EA-76CF-2CC7-195DB005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3456B0-1100-1CAE-4855-5DDFA71E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017020-4E4D-0B49-F6B9-F01FE897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56110-A7FC-1BED-382B-2321C76C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CB589C-A529-C6E4-88B7-2CD3EFA3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129437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EDF559-3121-7947-CC65-EC855EED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01F478-06C4-F424-B9A0-D9A457CFE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CD6753-3D42-7C60-0AFF-69BC3DEB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0848C9-9A5A-F179-DB66-E94A5DAA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5BCD10-B737-0800-8C2A-54468288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933818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CCE58-B6F8-A518-CEAF-05A4E3F2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8CB10F-7B50-7ADC-012D-0B853B859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F39B86-418C-4F22-DD07-57100DE3E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1422F1-BD2E-E77D-DD47-4D7D47D5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ED412C-BB19-306E-7F8E-A1650E0FD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4D4370-54E3-53AD-DD46-CFD22551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796642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C1F18-43F5-E249-F00E-A79902CF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429A89-5B53-7422-B15A-FF1AB1E39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8074E4E-BC27-94EE-203A-4E028FEE5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51177F-710C-0F90-AA14-A98337B9C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A811DD-85E3-315C-8F4E-D682784A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E00D37C-9773-BECD-74D7-53B387BF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99F99C-D694-D0C8-F653-5BE32DAF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B3E09A-0673-6273-8B5A-240E70C8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167704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0018E-14A1-673E-6F4C-6D6BB0D9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A3D3375-9D86-B37C-2ED8-FDA8B26C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A18D98-B008-1054-556A-622A2E2C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466D97-9FAF-CD63-D583-4BCF7BB4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951986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3CDEF5-F028-E110-BFC9-9782E32A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AD71AD3-2974-0941-64D4-8A8798A9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813E40-2521-BA51-CBCB-4150CAC0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365774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0B29D-C091-91AF-D625-EFDD5AE9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3BC90B-B00B-3E93-5F74-14BF6A82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14452D-BD26-9707-1F5A-3C05363B9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915BD6-EAB7-9B48-0408-A8B349C8B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C7C573-E179-3E73-C659-8CA750770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91B79B-1947-47FF-4E74-56DBE3B6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585854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18D33-BB02-7749-23D9-CB18D049E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7EAF47-A5E7-1E79-2B42-E99687FED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8A3275-E5D0-6B73-E775-C43FD248A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7CE8A0-C134-E270-FED7-25B13E76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84FB40-65BF-5811-1978-E7532498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F1FE35-AD30-3DB9-8655-D41EB2A8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186456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B7816-FBBD-C182-A801-563223C7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AB2F6-982D-AF9B-D38F-4097E7354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F74384-352F-21A8-44F1-2BE07489D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E309820-F966-41D6-9A9E-F094402396DD}" type="datetime1">
              <a:rPr lang="ru-RU" noProof="0" smtClean="0"/>
              <a:t>14.11.2023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E066E8-2814-DFC4-B90E-EB7E24BED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C4AA46-59CD-0F43-B6BF-A9A4FB9B4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2C061F-B5FC-E613-1870-A6211D0E8910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B0C779C-9DB2-12E6-333F-CD24FEA7624C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98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661" r:id="rId13"/>
    <p:sldLayoutId id="214748366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8936C-990A-E320-CB41-9B9D53759AB1}"/>
              </a:ext>
            </a:extLst>
          </p:cNvPr>
          <p:cNvSpPr txBox="1"/>
          <p:nvPr/>
        </p:nvSpPr>
        <p:spPr>
          <a:xfrm>
            <a:off x="288325" y="260405"/>
            <a:ext cx="11631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Префиксные деревья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40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trie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prefix tree)</a:t>
            </a:r>
            <a:endParaRPr lang="ru-RU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365B0-D0C4-1BE4-8429-16D9D2385BE2}"/>
              </a:ext>
            </a:extLst>
          </p:cNvPr>
          <p:cNvSpPr txBox="1"/>
          <p:nvPr/>
        </p:nvSpPr>
        <p:spPr>
          <a:xfrm>
            <a:off x="799070" y="1210962"/>
            <a:ext cx="1068447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При анализе вычислительной сложности операций бинарных деревьев поиска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(АВЛ-деревьев, красно-черных деревьев и др.),</a:t>
            </a:r>
            <a:endParaRPr lang="en-US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списков с пропусками (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skip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lists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и т.д.</a:t>
            </a:r>
            <a:endParaRPr lang="en-US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мы полагали, что время выполнения </a:t>
            </a:r>
            <a:endParaRPr lang="en-US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операции сравнения двух ключей</a:t>
            </a:r>
            <a:endParaRPr lang="en-US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(==, &lt;, &gt;)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константное</a:t>
            </a:r>
            <a:endParaRPr lang="en-US" sz="2800" b="0" i="1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ru-RU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Но, если ключи – строки, то время выполнения операции сравнения становится значимым и его следует учитывать!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7EBA20-3018-764B-CE10-185DC3D4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948" y="3150268"/>
            <a:ext cx="30384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ED996F-EDC3-3D1E-01B1-8A62F996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898" y="0"/>
            <a:ext cx="9570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0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AE3D62-EB01-4375-F956-064F9304F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11" y="0"/>
            <a:ext cx="9822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2EB844-3855-0D89-0611-D99F4398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70" y="0"/>
            <a:ext cx="8993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591211-5B02-26F1-2A52-11CCD38A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93" y="0"/>
            <a:ext cx="9095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16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727876-3A8F-1F74-5051-E31FF7A6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923" y="0"/>
            <a:ext cx="8940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9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BAD047-E206-7288-8BBF-91AA8B02D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09" y="0"/>
            <a:ext cx="957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49FBE4-16A9-B305-EE41-1FB4E13C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32" y="0"/>
            <a:ext cx="924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1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B4072-A4A2-FC18-E083-4DB96716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48" y="531984"/>
            <a:ext cx="7312152" cy="6183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8F65D-4E73-8C7A-E6C0-A622F7AB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056" y="0"/>
            <a:ext cx="7772400" cy="6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7B0A70-8645-299A-F97D-A1D7161F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69" y="0"/>
            <a:ext cx="9305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54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37701-CC63-9BA8-8B4B-51D47C23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682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F88A6-5580-B23A-C396-11825C88D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139" y="682249"/>
            <a:ext cx="7165137" cy="61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8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8936C-990A-E320-CB41-9B9D53759AB1}"/>
              </a:ext>
            </a:extLst>
          </p:cNvPr>
          <p:cNvSpPr txBox="1"/>
          <p:nvPr/>
        </p:nvSpPr>
        <p:spPr>
          <a:xfrm>
            <a:off x="288325" y="260405"/>
            <a:ext cx="11631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Префиксные деревья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40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trie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prefix tree)</a:t>
            </a:r>
            <a:endParaRPr lang="ru-RU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1FB1E-E98A-6976-1121-671EC1656D41}"/>
              </a:ext>
            </a:extLst>
          </p:cNvPr>
          <p:cNvSpPr txBox="1"/>
          <p:nvPr/>
        </p:nvSpPr>
        <p:spPr>
          <a:xfrm>
            <a:off x="645795" y="1404551"/>
            <a:ext cx="108699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Söhne"/>
              </a:rPr>
              <a:t>	</a:t>
            </a:r>
            <a:r>
              <a:rPr lang="ru-RU" sz="2800" b="0" i="0" dirty="0">
                <a:effectLst/>
                <a:latin typeface="Söhne"/>
              </a:rPr>
              <a:t>Термин "</a:t>
            </a:r>
            <a:r>
              <a:rPr lang="en-GB" sz="2800" b="1" i="0" dirty="0" err="1">
                <a:effectLst/>
                <a:latin typeface="Söhne"/>
              </a:rPr>
              <a:t>Trie</a:t>
            </a:r>
            <a:r>
              <a:rPr lang="en-GB" sz="2800" b="0" i="0" dirty="0">
                <a:effectLst/>
                <a:latin typeface="Söhne"/>
              </a:rPr>
              <a:t>" </a:t>
            </a:r>
            <a:r>
              <a:rPr lang="ru-RU" sz="2800" b="0" i="0" dirty="0">
                <a:effectLst/>
                <a:latin typeface="Söhne"/>
              </a:rPr>
              <a:t>происходит из слова "</a:t>
            </a:r>
            <a:r>
              <a:rPr lang="en-GB" sz="2800" b="0" i="0" dirty="0">
                <a:effectLst/>
                <a:latin typeface="Söhne"/>
              </a:rPr>
              <a:t>Re</a:t>
            </a:r>
            <a:r>
              <a:rPr lang="en-GB" sz="2800" b="1" i="0" dirty="0">
                <a:effectLst/>
                <a:latin typeface="Söhne"/>
              </a:rPr>
              <a:t>trie</a:t>
            </a:r>
            <a:r>
              <a:rPr lang="en-GB" sz="2800" b="0" i="0" dirty="0">
                <a:effectLst/>
                <a:latin typeface="Söhne"/>
              </a:rPr>
              <a:t>val", </a:t>
            </a:r>
            <a:r>
              <a:rPr lang="ru-RU" sz="2800" b="0" i="0" dirty="0">
                <a:effectLst/>
                <a:latin typeface="Söhne"/>
              </a:rPr>
              <a:t>что в переводе с английского означает ”извлечение" или "восстановление". Он был введён американским </a:t>
            </a:r>
            <a:r>
              <a:rPr lang="ru-RU" sz="2800" b="0" i="0" dirty="0" err="1">
                <a:effectLst/>
                <a:latin typeface="Söhne"/>
              </a:rPr>
              <a:t>информатиком</a:t>
            </a:r>
            <a:r>
              <a:rPr lang="ru-RU" sz="2800" b="0" i="0" dirty="0">
                <a:effectLst/>
                <a:latin typeface="Söhne"/>
              </a:rPr>
              <a:t> Эдвардом Фредкиным в 1959 году. Интересно, что произношение термина "</a:t>
            </a:r>
            <a:r>
              <a:rPr lang="en-GB" sz="2800" b="0" i="0" dirty="0" err="1">
                <a:effectLst/>
                <a:latin typeface="Söhne"/>
              </a:rPr>
              <a:t>trie</a:t>
            </a:r>
            <a:r>
              <a:rPr lang="en-GB" sz="2800" b="0" i="0" dirty="0">
                <a:effectLst/>
                <a:latin typeface="Söhne"/>
              </a:rPr>
              <a:t>" </a:t>
            </a:r>
            <a:r>
              <a:rPr lang="ru-RU" sz="2800" b="0" i="0" dirty="0">
                <a:effectLst/>
                <a:latin typeface="Söhne"/>
              </a:rPr>
              <a:t>часто вызывает дискуссии: некоторые произносят его как "</a:t>
            </a:r>
            <a:r>
              <a:rPr lang="ru-RU" sz="2800" b="0" i="0" dirty="0" err="1">
                <a:effectLst/>
                <a:latin typeface="Söhne"/>
              </a:rPr>
              <a:t>трай</a:t>
            </a:r>
            <a:r>
              <a:rPr lang="ru-RU" sz="2800" b="0" i="0" dirty="0">
                <a:effectLst/>
                <a:latin typeface="Söhne"/>
              </a:rPr>
              <a:t>", чтобы рифмоваться со словом "</a:t>
            </a:r>
            <a:r>
              <a:rPr lang="en-GB" sz="2800" b="0" i="0" dirty="0">
                <a:effectLst/>
                <a:latin typeface="Söhne"/>
              </a:rPr>
              <a:t>try", </a:t>
            </a:r>
            <a:r>
              <a:rPr lang="ru-RU" sz="2800" b="0" i="0" dirty="0">
                <a:effectLst/>
                <a:latin typeface="Söhne"/>
              </a:rPr>
              <a:t>в то время как другие предпочитают произношение, рифмующееся со словом "</a:t>
            </a:r>
            <a:r>
              <a:rPr lang="en-GB" sz="2800" b="0" i="0" dirty="0">
                <a:effectLst/>
                <a:latin typeface="Söhne"/>
              </a:rPr>
              <a:t>tree" (</a:t>
            </a:r>
            <a:r>
              <a:rPr lang="ru-RU" sz="2800" b="0" i="0" dirty="0">
                <a:effectLst/>
                <a:latin typeface="Söhne"/>
              </a:rPr>
              <a:t>дерево).</a:t>
            </a:r>
          </a:p>
          <a:p>
            <a:pPr algn="l"/>
            <a:r>
              <a:rPr lang="en-US" sz="2800" b="0" i="0" dirty="0">
                <a:effectLst/>
                <a:latin typeface="Söhne"/>
              </a:rPr>
              <a:t>	</a:t>
            </a:r>
            <a:r>
              <a:rPr lang="ru-RU" sz="2800" b="0" i="0" dirty="0">
                <a:effectLst/>
                <a:latin typeface="Söhne"/>
              </a:rPr>
              <a:t>Название "</a:t>
            </a:r>
            <a:r>
              <a:rPr lang="en-GB" sz="2800" b="1" i="0" dirty="0" err="1">
                <a:effectLst/>
                <a:latin typeface="Söhne"/>
              </a:rPr>
              <a:t>Trie</a:t>
            </a:r>
            <a:r>
              <a:rPr lang="en-GB" sz="2800" b="0" i="0" dirty="0">
                <a:effectLst/>
                <a:latin typeface="Söhne"/>
              </a:rPr>
              <a:t>" </a:t>
            </a:r>
            <a:r>
              <a:rPr lang="ru-RU" sz="2800" b="0" i="0" dirty="0">
                <a:effectLst/>
                <a:latin typeface="Söhne"/>
              </a:rPr>
              <a:t>отражает основную функцию структуры данных – быстрый поиск или извлечение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4125095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1F6A8-D4A0-2BA3-2D25-7B0F0AC03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21" y="0"/>
            <a:ext cx="8858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7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ECEA3D-F259-5674-C967-C270EB2F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94" y="0"/>
            <a:ext cx="923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60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EC3E19-C6F9-299F-6B06-DFFAF5F1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54" y="0"/>
            <a:ext cx="10291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18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F816B7-8349-A7AD-8810-BA88C4B2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69" y="0"/>
            <a:ext cx="9728222" cy="33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2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31A5CE-1381-7CCD-3E2F-97BBFC46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28" y="874954"/>
            <a:ext cx="7772400" cy="5737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4A3C6-2FAF-0CF4-D117-5AAFFA26A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28" y="0"/>
            <a:ext cx="7772400" cy="7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3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ED35B0-8F36-62EC-6A73-47C14FF2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01" y="171450"/>
            <a:ext cx="8782099" cy="67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2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61B5D-A471-4B45-F3F5-816460ED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7" y="0"/>
            <a:ext cx="1043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1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60E0A0-2A0E-C9BD-06CA-F063DDFC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15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9C3FA3-4C79-F530-5AB1-20715CC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648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B9FE2-634C-A22F-772D-BFFBB3D6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48115"/>
            <a:ext cx="7772400" cy="5054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FB7B92-DD4E-A68C-8007-0BC73391AE10}"/>
              </a:ext>
            </a:extLst>
          </p:cNvPr>
          <p:cNvSpPr txBox="1"/>
          <p:nvPr/>
        </p:nvSpPr>
        <p:spPr>
          <a:xfrm>
            <a:off x="292100" y="5833586"/>
            <a:ext cx="11664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Метод </a:t>
            </a:r>
            <a:r>
              <a:rPr lang="en-GB" b="1" i="1" dirty="0" err="1"/>
              <a:t>search_node</a:t>
            </a:r>
            <a:r>
              <a:rPr lang="en-GB" b="1" i="1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проходит по каждому символу ключа и пытается найти соответствующий узел в дереве. Если ключ найден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метод возвращает узел, обозначающий конец этого слова. В противном случае возвращается </a:t>
            </a:r>
            <a:r>
              <a:rPr lang="en-GB" dirty="0"/>
              <a:t>None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ru-RU" b="0" i="0" dirty="0">
                <a:solidFill>
                  <a:srgbClr val="0F0F0F"/>
                </a:solidFill>
                <a:effectLst/>
                <a:latin typeface="Söhne"/>
              </a:rPr>
              <a:t>что означает отсутствие ключа</a:t>
            </a:r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0141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8B2E90-9605-0626-64F1-C00D4E97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66" y="0"/>
            <a:ext cx="9311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1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8936C-990A-E320-CB41-9B9D53759AB1}"/>
              </a:ext>
            </a:extLst>
          </p:cNvPr>
          <p:cNvSpPr txBox="1"/>
          <p:nvPr/>
        </p:nvSpPr>
        <p:spPr>
          <a:xfrm>
            <a:off x="288325" y="260405"/>
            <a:ext cx="11631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Префиксные деревья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40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trie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prefix tree)</a:t>
            </a:r>
            <a:endParaRPr lang="ru-R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16AF4-5BEA-2580-2441-B7B887B9D700}"/>
              </a:ext>
            </a:extLst>
          </p:cNvPr>
          <p:cNvSpPr txBox="1"/>
          <p:nvPr/>
        </p:nvSpPr>
        <p:spPr>
          <a:xfrm>
            <a:off x="506074" y="1406396"/>
            <a:ext cx="111288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effectLst/>
                <a:latin typeface="Söhne"/>
              </a:rPr>
              <a:t>	Префиксное дерево, или </a:t>
            </a:r>
            <a:r>
              <a:rPr lang="en-GB" sz="2400" b="0" i="0" dirty="0" err="1">
                <a:effectLst/>
                <a:latin typeface="Söhne"/>
              </a:rPr>
              <a:t>Trie</a:t>
            </a:r>
            <a:r>
              <a:rPr lang="en-GB" sz="2400" b="0" i="0" dirty="0">
                <a:effectLst/>
                <a:latin typeface="Söhne"/>
              </a:rPr>
              <a:t>, </a:t>
            </a:r>
            <a:r>
              <a:rPr lang="ru-RU" sz="2400" b="0" i="0" dirty="0">
                <a:effectLst/>
                <a:latin typeface="Söhne"/>
              </a:rPr>
              <a:t>обладает рядом ключевых характеристик и преимуществ, которые делают его особенно полезным в определённых сценариях использования, особенно там, где требуется эффективный поиск, вставка и удаление строк. Вот основные из них:</a:t>
            </a:r>
          </a:p>
          <a:p>
            <a:pPr algn="l">
              <a:buFont typeface="+mj-lt"/>
              <a:buAutoNum type="arabicPeriod"/>
            </a:pPr>
            <a:r>
              <a:rPr lang="ru-RU" sz="2400" b="1" i="0" dirty="0">
                <a:effectLst/>
                <a:latin typeface="Söhne"/>
              </a:rPr>
              <a:t> Быстрый поиск:</a:t>
            </a:r>
            <a:r>
              <a:rPr lang="ru-RU" sz="2400" b="0" i="0" dirty="0">
                <a:effectLst/>
                <a:latin typeface="Söhne"/>
              </a:rPr>
              <a:t> В </a:t>
            </a:r>
            <a:r>
              <a:rPr lang="en-GB" sz="2400" b="0" i="0" dirty="0" err="1">
                <a:effectLst/>
                <a:latin typeface="Söhne"/>
              </a:rPr>
              <a:t>Trie</a:t>
            </a:r>
            <a:r>
              <a:rPr lang="en-GB" sz="2400" b="0" i="0" dirty="0">
                <a:effectLst/>
                <a:latin typeface="Söhne"/>
              </a:rPr>
              <a:t> </a:t>
            </a:r>
            <a:r>
              <a:rPr lang="ru-RU" sz="2400" b="0" i="0" dirty="0">
                <a:effectLst/>
                <a:latin typeface="Söhne"/>
              </a:rPr>
              <a:t>время поиска строки зависит от её длины, а не от общего количества строк в структуре данных. Это делает </a:t>
            </a:r>
            <a:r>
              <a:rPr lang="en-GB" sz="2400" b="0" i="0" dirty="0" err="1">
                <a:effectLst/>
                <a:latin typeface="Söhne"/>
              </a:rPr>
              <a:t>Trie</a:t>
            </a:r>
            <a:r>
              <a:rPr lang="en-GB" sz="2400" b="0" i="0" dirty="0">
                <a:effectLst/>
                <a:latin typeface="Söhne"/>
              </a:rPr>
              <a:t> </a:t>
            </a:r>
            <a:r>
              <a:rPr lang="ru-RU" sz="2400" b="0" i="0" dirty="0">
                <a:effectLst/>
                <a:latin typeface="Söhne"/>
              </a:rPr>
              <a:t>особенно эффективным при поиске в больших наборах данных.</a:t>
            </a:r>
          </a:p>
          <a:p>
            <a:pPr algn="l">
              <a:buFont typeface="+mj-lt"/>
              <a:buAutoNum type="arabicPeriod"/>
            </a:pPr>
            <a:r>
              <a:rPr lang="ru-RU" sz="2400" b="1" i="0" dirty="0">
                <a:effectLst/>
                <a:latin typeface="Söhne"/>
              </a:rPr>
              <a:t> Эффективность по памяти:</a:t>
            </a:r>
            <a:r>
              <a:rPr lang="ru-RU" sz="2400" b="0" i="0" dirty="0">
                <a:solidFill>
                  <a:srgbClr val="0F0F0F"/>
                </a:solidFill>
                <a:effectLst/>
                <a:latin typeface="Söhne"/>
              </a:rPr>
              <a:t> Поскольку </a:t>
            </a:r>
            <a:r>
              <a:rPr lang="en-GB" sz="2400" b="0" i="0" dirty="0" err="1">
                <a:solidFill>
                  <a:srgbClr val="0F0F0F"/>
                </a:solidFill>
                <a:effectLst/>
                <a:latin typeface="Söhne"/>
              </a:rPr>
              <a:t>Trie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sz="2400" b="0" i="0" dirty="0">
                <a:solidFill>
                  <a:srgbClr val="0F0F0F"/>
                </a:solidFill>
                <a:effectLst/>
                <a:latin typeface="Söhne"/>
              </a:rPr>
              <a:t>использует общие префиксы строк для сокращения объёма хранимой информации, он может быть более эффективным по сравнению с другими структурами данных, такими как хеш-таблицы, особенно когда много строк имеют общие префиксы.</a:t>
            </a:r>
            <a:endParaRPr lang="ru-RU" sz="2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06922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979F3B-5952-D5F3-168B-CE69BFC3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8" y="0"/>
            <a:ext cx="9480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033DC-D380-1006-C124-C0F9D5E4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7400"/>
            <a:ext cx="7772400" cy="4824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42DB5-BC1B-2B5A-6E4E-4B6C2DB2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600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D885E8-62E7-253F-2EF6-5F34DB87E3C0}"/>
              </a:ext>
            </a:extLst>
          </p:cNvPr>
          <p:cNvSpPr txBox="1"/>
          <p:nvPr/>
        </p:nvSpPr>
        <p:spPr>
          <a:xfrm>
            <a:off x="285750" y="5798706"/>
            <a:ext cx="11557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öhne"/>
              </a:rPr>
              <a:t>	</a:t>
            </a:r>
            <a:r>
              <a:rPr lang="ru-RU" b="0" i="0" dirty="0">
                <a:effectLst/>
                <a:latin typeface="Söhne"/>
              </a:rPr>
              <a:t>Метод </a:t>
            </a:r>
            <a:r>
              <a:rPr lang="en-GB" b="1" i="1" dirty="0">
                <a:effectLst/>
                <a:latin typeface="Söhne"/>
              </a:rPr>
              <a:t>display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используется для рекурсивного прохода по всем узлам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и вывода слов. Этот метод принимает текущий узел и накопленное слово как аргументы. Когда он достигает узла, обозначающего конец слова, он выводит накопленное слово.</a:t>
            </a:r>
          </a:p>
          <a:p>
            <a:br>
              <a:rPr lang="ru-RU" dirty="0"/>
            </a:b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5591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E62E04-3FE0-66C4-F417-14006E0E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33" y="0"/>
            <a:ext cx="9341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04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D3439C-E614-8844-4D17-2B383EAC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39" y="0"/>
            <a:ext cx="10639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7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C84416-3E3D-0B92-268A-506D5F1C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10" y="0"/>
            <a:ext cx="8912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95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2BAEEA-0A82-DA92-D90D-228AE1A9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51" y="0"/>
            <a:ext cx="9538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5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E4D2FE-D0A4-A5B7-7DE6-FC0A3F89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166687"/>
            <a:ext cx="117633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20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44AB0-51BE-A6FF-D2DE-2B2CB6776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0"/>
            <a:ext cx="10144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6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1AC09-16D9-D668-3EC8-7127EBDC0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68" y="0"/>
            <a:ext cx="9387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F5E52-857C-A193-5D38-E619F8C60D95}"/>
              </a:ext>
            </a:extLst>
          </p:cNvPr>
          <p:cNvSpPr txBox="1"/>
          <p:nvPr/>
        </p:nvSpPr>
        <p:spPr>
          <a:xfrm>
            <a:off x="1066800" y="412750"/>
            <a:ext cx="10896600" cy="584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i="0" dirty="0" err="1">
                <a:effectLst/>
              </a:rPr>
              <a:t>Trie</a:t>
            </a:r>
            <a:r>
              <a:rPr lang="en-GB" sz="2800" i="0" dirty="0">
                <a:effectLst/>
              </a:rPr>
              <a:t>, </a:t>
            </a:r>
            <a:r>
              <a:rPr lang="ru-RU" sz="2800" i="0" dirty="0">
                <a:effectLst/>
              </a:rPr>
              <a:t>также известное как префиксное дерево, может иметь несколько практических применений в области информационной безопасности:</a:t>
            </a:r>
          </a:p>
          <a:p>
            <a:pPr algn="l"/>
            <a:endParaRPr lang="ru-RU" sz="2800" i="0" dirty="0"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ru-RU" sz="2800" i="0" dirty="0">
                <a:effectLst/>
              </a:rPr>
              <a:t>Фильтрация контента и </a:t>
            </a:r>
            <a:r>
              <a:rPr lang="en-GB" sz="2800" i="0" dirty="0">
                <a:effectLst/>
              </a:rPr>
              <a:t>URL-</a:t>
            </a:r>
            <a:r>
              <a:rPr lang="ru-RU" sz="2800" i="0" dirty="0">
                <a:effectLst/>
              </a:rPr>
              <a:t>адресов.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ru-RU" sz="2800" i="0" dirty="0">
                <a:effectLst/>
              </a:rPr>
              <a:t>Обнаружение и предотвращение атак.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ru-RU" sz="2800" i="0" dirty="0">
                <a:effectLst/>
              </a:rPr>
              <a:t>Управление правилами безопасности.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ru-RU" sz="2800" i="0" dirty="0">
                <a:effectLst/>
              </a:rPr>
              <a:t>Анализ вредоносных программ.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ru-RU" sz="2800" i="0" dirty="0">
                <a:effectLst/>
              </a:rPr>
              <a:t>Оптимизация поиска данных в больших логах.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ru-RU" sz="2800" i="0" dirty="0">
                <a:effectLst/>
              </a:rPr>
              <a:t>Улучшение систем распознавания инцидентов безопасности.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ru-RU" sz="2800" i="0" dirty="0">
                <a:effectLst/>
              </a:rPr>
              <a:t>Проверка паролей и управление ими.</a:t>
            </a:r>
          </a:p>
        </p:txBody>
      </p:sp>
    </p:spTree>
    <p:extLst>
      <p:ext uri="{BB962C8B-B14F-4D97-AF65-F5344CB8AC3E}">
        <p14:creationId xmlns:p14="http://schemas.microsoft.com/office/powerpoint/2010/main" val="61393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8936C-990A-E320-CB41-9B9D53759AB1}"/>
              </a:ext>
            </a:extLst>
          </p:cNvPr>
          <p:cNvSpPr txBox="1"/>
          <p:nvPr/>
        </p:nvSpPr>
        <p:spPr>
          <a:xfrm>
            <a:off x="288325" y="260405"/>
            <a:ext cx="11631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Префиксные деревья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40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trie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prefix tree)</a:t>
            </a:r>
            <a:endParaRPr lang="ru-R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16AF4-5BEA-2580-2441-B7B887B9D700}"/>
              </a:ext>
            </a:extLst>
          </p:cNvPr>
          <p:cNvSpPr txBox="1"/>
          <p:nvPr/>
        </p:nvSpPr>
        <p:spPr>
          <a:xfrm>
            <a:off x="506074" y="1406396"/>
            <a:ext cx="111288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effectLst/>
                <a:latin typeface="Söhne"/>
              </a:rPr>
              <a:t>3. Предиктивный поиск (</a:t>
            </a:r>
            <a:r>
              <a:rPr lang="ru-RU" sz="2400" b="1" i="0" dirty="0" err="1">
                <a:effectLst/>
                <a:latin typeface="Söhne"/>
              </a:rPr>
              <a:t>автодополнение</a:t>
            </a:r>
            <a:r>
              <a:rPr lang="ru-RU" sz="2400" b="1" i="0" dirty="0">
                <a:effectLst/>
                <a:latin typeface="Söhne"/>
              </a:rPr>
              <a:t>):</a:t>
            </a:r>
            <a:r>
              <a:rPr lang="ru-RU" sz="2400" b="0" i="0" dirty="0">
                <a:effectLst/>
                <a:latin typeface="Söhne"/>
              </a:rPr>
              <a:t> </a:t>
            </a:r>
            <a:r>
              <a:rPr lang="en-GB" sz="2400" b="0" i="0" dirty="0" err="1">
                <a:effectLst/>
                <a:latin typeface="Söhne"/>
              </a:rPr>
              <a:t>Trie</a:t>
            </a:r>
            <a:r>
              <a:rPr lang="en-GB" sz="2400" b="0" i="0" dirty="0">
                <a:effectLst/>
                <a:latin typeface="Söhne"/>
              </a:rPr>
              <a:t> </a:t>
            </a:r>
            <a:r>
              <a:rPr lang="ru-RU" sz="2400" b="0" i="0" dirty="0">
                <a:effectLst/>
                <a:latin typeface="Söhne"/>
              </a:rPr>
              <a:t>позволяет легко реализовать функцию </a:t>
            </a:r>
            <a:r>
              <a:rPr lang="ru-RU" sz="2400" b="0" i="0" dirty="0" err="1">
                <a:effectLst/>
                <a:latin typeface="Söhne"/>
              </a:rPr>
              <a:t>автодополнения</a:t>
            </a:r>
            <a:r>
              <a:rPr lang="ru-RU" sz="2400" b="0" i="0" dirty="0">
                <a:effectLst/>
                <a:latin typeface="Söhne"/>
              </a:rPr>
              <a:t>, поскольку все потомки данного узла образуют префиксное дерево, соответствующее всем строкам, начинающимся с данного префикса.</a:t>
            </a:r>
          </a:p>
          <a:p>
            <a:pPr algn="l"/>
            <a:r>
              <a:rPr lang="ru-RU" sz="2400" b="1" i="0" dirty="0">
                <a:effectLst/>
                <a:latin typeface="Söhne"/>
              </a:rPr>
              <a:t>4. Сортировка:</a:t>
            </a:r>
            <a:r>
              <a:rPr lang="ru-RU" sz="2400" b="0" i="0" dirty="0">
                <a:effectLst/>
                <a:latin typeface="Söhne"/>
              </a:rPr>
              <a:t> </a:t>
            </a:r>
            <a:r>
              <a:rPr lang="en-GB" sz="2400" b="0" i="0" dirty="0" err="1">
                <a:effectLst/>
                <a:latin typeface="Söhne"/>
              </a:rPr>
              <a:t>Trie</a:t>
            </a:r>
            <a:r>
              <a:rPr lang="en-GB" sz="2400" b="0" i="0" dirty="0">
                <a:effectLst/>
                <a:latin typeface="Söhne"/>
              </a:rPr>
              <a:t> </a:t>
            </a:r>
            <a:r>
              <a:rPr lang="ru-RU" sz="2400" b="0" i="0" dirty="0">
                <a:effectLst/>
                <a:latin typeface="Söhne"/>
              </a:rPr>
              <a:t>может хранить строки в алфавитном порядке, что облегчает операции, связанные с сортировкой и упорядочиванием данных.</a:t>
            </a:r>
          </a:p>
          <a:p>
            <a:pPr algn="l"/>
            <a:r>
              <a:rPr lang="ru-RU" sz="2400" b="1" i="0" dirty="0">
                <a:effectLst/>
                <a:latin typeface="Söhne"/>
              </a:rPr>
              <a:t>5. Префиксные операции:</a:t>
            </a:r>
            <a:r>
              <a:rPr lang="ru-RU" sz="2400" b="0" i="0" dirty="0">
                <a:effectLst/>
                <a:latin typeface="Söhne"/>
              </a:rPr>
              <a:t> </a:t>
            </a:r>
            <a:r>
              <a:rPr lang="en-GB" sz="2400" b="0" i="0" dirty="0" err="1">
                <a:effectLst/>
                <a:latin typeface="Söhne"/>
              </a:rPr>
              <a:t>Trie</a:t>
            </a:r>
            <a:r>
              <a:rPr lang="en-GB" sz="2400" b="0" i="0" dirty="0">
                <a:effectLst/>
                <a:latin typeface="Söhne"/>
              </a:rPr>
              <a:t> </a:t>
            </a:r>
            <a:r>
              <a:rPr lang="ru-RU" sz="2400" b="0" i="0" dirty="0">
                <a:effectLst/>
                <a:latin typeface="Söhne"/>
              </a:rPr>
              <a:t>особенно эффективен в приложениях, где часто выполняются операции с префиксами строк, например, в поиске по префиксу или в системах, основанных на префиксном фильтре.</a:t>
            </a:r>
          </a:p>
          <a:p>
            <a:pPr algn="l"/>
            <a:r>
              <a:rPr lang="ru-RU" sz="2400" b="1" i="0" dirty="0">
                <a:effectLst/>
                <a:latin typeface="Söhne"/>
              </a:rPr>
              <a:t>6. Фиксированное время операций:</a:t>
            </a:r>
            <a:r>
              <a:rPr lang="ru-RU" sz="2400" b="0" i="0" dirty="0">
                <a:effectLst/>
                <a:latin typeface="Söhne"/>
              </a:rPr>
              <a:t> Вставка, поиск и удаление имеют временную сложность </a:t>
            </a:r>
            <a:r>
              <a:rPr lang="en-GB" sz="2400" b="0" i="0" dirty="0">
                <a:effectLst/>
                <a:latin typeface="Söhne"/>
              </a:rPr>
              <a:t>O(m), </a:t>
            </a:r>
            <a:r>
              <a:rPr lang="ru-RU" sz="2400" b="0" i="0" dirty="0">
                <a:effectLst/>
                <a:latin typeface="Söhne"/>
              </a:rPr>
              <a:t>где </a:t>
            </a:r>
            <a:r>
              <a:rPr lang="en-GB" sz="2400" b="0" i="0" dirty="0">
                <a:effectLst/>
                <a:latin typeface="Söhne"/>
              </a:rPr>
              <a:t>m — </a:t>
            </a:r>
            <a:r>
              <a:rPr lang="ru-RU" sz="2400" b="0" i="0" dirty="0">
                <a:effectLst/>
                <a:latin typeface="Söhne"/>
              </a:rPr>
              <a:t>длина ключа. Это делает эти операции предсказуемыми по времени исполнения.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267092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8936C-990A-E320-CB41-9B9D53759AB1}"/>
              </a:ext>
            </a:extLst>
          </p:cNvPr>
          <p:cNvSpPr txBox="1"/>
          <p:nvPr/>
        </p:nvSpPr>
        <p:spPr>
          <a:xfrm>
            <a:off x="288325" y="260405"/>
            <a:ext cx="11631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Префиксные деревья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40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trie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prefix tree)</a:t>
            </a:r>
            <a:endParaRPr lang="ru-R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16AF4-5BEA-2580-2441-B7B887B9D700}"/>
              </a:ext>
            </a:extLst>
          </p:cNvPr>
          <p:cNvSpPr txBox="1"/>
          <p:nvPr/>
        </p:nvSpPr>
        <p:spPr>
          <a:xfrm>
            <a:off x="506074" y="1406396"/>
            <a:ext cx="111288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	</a:t>
            </a:r>
            <a:r>
              <a:rPr lang="en-GB" sz="2400" b="0" i="0" dirty="0" err="1">
                <a:solidFill>
                  <a:srgbClr val="0F0F0F"/>
                </a:solidFill>
                <a:effectLst/>
                <a:latin typeface="Söhne"/>
              </a:rPr>
              <a:t>Trie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sz="2400" b="0" i="0" dirty="0">
                <a:solidFill>
                  <a:srgbClr val="0F0F0F"/>
                </a:solidFill>
                <a:effectLst/>
                <a:latin typeface="Söhne"/>
              </a:rPr>
              <a:t>также имеет свои </a:t>
            </a:r>
            <a:r>
              <a:rPr lang="ru-RU" sz="2400" b="1" i="0" dirty="0">
                <a:solidFill>
                  <a:srgbClr val="0F0F0F"/>
                </a:solidFill>
                <a:effectLst/>
                <a:latin typeface="Söhne"/>
              </a:rPr>
              <a:t>недостатки</a:t>
            </a:r>
            <a:r>
              <a:rPr lang="ru-RU" sz="2400" b="0" i="0" dirty="0">
                <a:solidFill>
                  <a:srgbClr val="0F0F0F"/>
                </a:solidFill>
                <a:effectLst/>
                <a:latin typeface="Söhne"/>
              </a:rPr>
              <a:t>, такие как потенциально высокое потребление памяти в случае малого количества общих префиксов и сложность реализации по сравнению с более простыми структурами данных. Однако в многих сценариях, особенно там, где скорость поиска и эффективность работы с префиксами имеют первостепенное значение, преимущества </a:t>
            </a:r>
            <a:r>
              <a:rPr lang="en-GB" sz="2400" b="0" i="0" dirty="0" err="1">
                <a:solidFill>
                  <a:srgbClr val="0F0F0F"/>
                </a:solidFill>
                <a:effectLst/>
                <a:latin typeface="Söhne"/>
              </a:rPr>
              <a:t>Trie</a:t>
            </a:r>
            <a:r>
              <a:rPr lang="en-GB" sz="24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ru-RU" sz="2400" b="0" i="0" dirty="0">
                <a:solidFill>
                  <a:srgbClr val="0F0F0F"/>
                </a:solidFill>
                <a:effectLst/>
                <a:latin typeface="Söhne"/>
              </a:rPr>
              <a:t>делают его предпочтительным выбором.</a:t>
            </a:r>
            <a:endParaRPr lang="ru-RU" sz="2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3758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78936C-990A-E320-CB41-9B9D53759AB1}"/>
              </a:ext>
            </a:extLst>
          </p:cNvPr>
          <p:cNvSpPr txBox="1"/>
          <p:nvPr/>
        </p:nvSpPr>
        <p:spPr>
          <a:xfrm>
            <a:off x="288325" y="260405"/>
            <a:ext cx="11631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Префиксные деревья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40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trie</a:t>
            </a:r>
            <a:r>
              <a:rPr lang="en-US" sz="4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prefix tree)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C4997F-0884-6C63-C948-8DBD6AF7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83" y="1314746"/>
            <a:ext cx="9104081" cy="51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5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6ECF79-282B-25D6-5C77-BC1142358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39" y="0"/>
            <a:ext cx="907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9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68B64-3E3C-3388-2388-36821B1E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" y="462758"/>
            <a:ext cx="11472672" cy="59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5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88998-74CF-88FC-39AB-EF76F342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90" y="225222"/>
            <a:ext cx="7387130" cy="263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20D90-A14D-3DEE-C897-15C5E7F4FF3B}"/>
              </a:ext>
            </a:extLst>
          </p:cNvPr>
          <p:cNvSpPr txBox="1"/>
          <p:nvPr/>
        </p:nvSpPr>
        <p:spPr>
          <a:xfrm>
            <a:off x="217251" y="3284921"/>
            <a:ext cx="117574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effectLst/>
                <a:latin typeface="Söhne"/>
              </a:rPr>
              <a:t>В этом примере: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Söhne"/>
              </a:rPr>
              <a:t> </a:t>
            </a:r>
            <a:r>
              <a:rPr lang="en-GB" b="1" i="0" dirty="0">
                <a:effectLst/>
                <a:latin typeface="Söhne"/>
              </a:rPr>
              <a:t>children</a:t>
            </a:r>
            <a:r>
              <a:rPr lang="en-GB" b="0" i="0" dirty="0">
                <a:effectLst/>
                <a:latin typeface="Söhne"/>
              </a:rPr>
              <a:t> - </a:t>
            </a:r>
            <a:r>
              <a:rPr lang="ru-RU" b="0" i="0" dirty="0">
                <a:effectLst/>
                <a:latin typeface="Söhne"/>
              </a:rPr>
              <a:t>это словарь, где ключи - это символы, а значения - это объекты </a:t>
            </a:r>
            <a:r>
              <a:rPr lang="en-GB" b="1" i="0" dirty="0" err="1">
                <a:effectLst/>
                <a:latin typeface="Söhne"/>
              </a:rPr>
              <a:t>TrieNode</a:t>
            </a:r>
            <a:r>
              <a:rPr lang="en-GB" b="0" i="0" dirty="0">
                <a:effectLst/>
                <a:latin typeface="Söhne"/>
              </a:rPr>
              <a:t>, </a:t>
            </a:r>
            <a:r>
              <a:rPr lang="ru-RU" b="0" i="0" dirty="0">
                <a:effectLst/>
                <a:latin typeface="Söhne"/>
              </a:rPr>
              <a:t>представляющие следующие узлы дерева.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is_end_of_word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0" i="0" dirty="0">
                <a:effectLst/>
                <a:latin typeface="Söhne"/>
              </a:rPr>
              <a:t>- </a:t>
            </a:r>
            <a:r>
              <a:rPr lang="ru-RU" b="0" i="0" dirty="0">
                <a:effectLst/>
                <a:latin typeface="Söhne"/>
              </a:rPr>
              <a:t>это логическое значение, которое указывает, является ли данный узел окончанием слова в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Метод </a:t>
            </a:r>
            <a:r>
              <a:rPr lang="en-GB" b="1" i="1" dirty="0">
                <a:effectLst/>
                <a:latin typeface="Söhne"/>
              </a:rPr>
              <a:t>insert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ru-RU" b="0" i="0" dirty="0">
                <a:effectLst/>
                <a:latin typeface="Söhne"/>
              </a:rPr>
              <a:t>в этом примере позволяет добавить символ в </a:t>
            </a:r>
            <a:r>
              <a:rPr lang="en-GB" b="0" i="0" dirty="0" err="1">
                <a:effectLst/>
                <a:latin typeface="Söhne"/>
              </a:rPr>
              <a:t>Trie</a:t>
            </a:r>
            <a:r>
              <a:rPr lang="en-GB" b="0" i="0" dirty="0">
                <a:effectLst/>
                <a:latin typeface="Söhne"/>
              </a:rPr>
              <a:t>. </a:t>
            </a:r>
            <a:r>
              <a:rPr lang="ru-RU" b="0" i="0" dirty="0">
                <a:effectLst/>
                <a:latin typeface="Söhne"/>
              </a:rPr>
              <a:t>Если символа еще нет в дочерних узлах текущего узла, метод создаёт новый узел </a:t>
            </a:r>
            <a:r>
              <a:rPr lang="en-GB" b="1" i="0" dirty="0" err="1">
                <a:effectLst/>
                <a:latin typeface="Söhne"/>
              </a:rPr>
              <a:t>TrieNode</a:t>
            </a:r>
            <a:r>
              <a:rPr lang="en-GB" b="0" i="0" dirty="0"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5065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2298</Words>
  <Application>Microsoft Macintosh PowerPoint</Application>
  <PresentationFormat>Widescreen</PresentationFormat>
  <Paragraphs>128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Söhne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H. B.</dc:creator>
  <cp:keywords/>
  <cp:lastModifiedBy>H. B.</cp:lastModifiedBy>
  <cp:revision>4</cp:revision>
  <dcterms:created xsi:type="dcterms:W3CDTF">2023-11-13T15:33:51Z</dcterms:created>
  <dcterms:modified xsi:type="dcterms:W3CDTF">2023-11-14T09:23:29Z</dcterms:modified>
  <cp:version/>
</cp:coreProperties>
</file>